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8" r:id="rId3"/>
    <p:sldId id="299" r:id="rId4"/>
    <p:sldId id="307" r:id="rId5"/>
    <p:sldId id="300" r:id="rId6"/>
    <p:sldId id="301" r:id="rId7"/>
    <p:sldId id="303" r:id="rId8"/>
    <p:sldId id="302" r:id="rId9"/>
    <p:sldId id="308" r:id="rId10"/>
    <p:sldId id="304" r:id="rId11"/>
    <p:sldId id="305" r:id="rId12"/>
    <p:sldId id="309" r:id="rId13"/>
    <p:sldId id="310" r:id="rId14"/>
    <p:sldId id="311" r:id="rId15"/>
    <p:sldId id="312" r:id="rId16"/>
    <p:sldId id="261" r:id="rId17"/>
    <p:sldId id="262" r:id="rId18"/>
    <p:sldId id="273" r:id="rId19"/>
    <p:sldId id="265" r:id="rId20"/>
    <p:sldId id="274" r:id="rId21"/>
    <p:sldId id="275" r:id="rId22"/>
    <p:sldId id="29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3" r:id="rId32"/>
    <p:sldId id="314" r:id="rId33"/>
    <p:sldId id="315" r:id="rId34"/>
    <p:sldId id="316" r:id="rId35"/>
    <p:sldId id="317" r:id="rId36"/>
    <p:sldId id="318" r:id="rId37"/>
    <p:sldId id="297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FCDA"/>
    <a:srgbClr val="FDF9A5"/>
    <a:srgbClr val="29B6C9"/>
    <a:srgbClr val="DFF6F9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CC9422-F9C8-4AEF-AB78-95A73168D12B}" type="datetimeFigureOut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A1949D-9C51-42D7-BE2A-8EC4D5ABD5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8DD5B-C021-4767-9BD6-593045FE9C4D}" type="datetimeFigureOut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DBB82B-A6E4-4E10-AC30-BC39A26FBF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8B2CE-5083-48EF-9A7E-7680E5D2F9B6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16B3-3C92-432E-BC03-557C28ECC42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AF22-4EB5-4EE3-B203-34FA4EFDB4F7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FF25-B8DA-4D8E-A811-EFEE1D7C65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4C92-3E2B-4758-AE59-BA50CE09CCAD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033C-B0AA-4D25-9E1B-B5C0ADF36B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0BE-C135-40A7-818B-DD77D85FED0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804A-C52F-4961-BB5A-519234EFD16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055C-DF78-41E5-AA2E-F1F270269A36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A702-AA8B-4987-9D3F-AB6652176C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EC91-F1F8-4CBF-B4AF-3B5AD7860B00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626-7335-45EB-9591-47EC7862F6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2AE6-83A8-454A-9662-8596A89E13FC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C7C1-BB3B-464D-841D-34A3F8A8A3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DA99-8264-4110-836B-D8B502CC660E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0D96-E7EC-485F-948B-AC0EE0834B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8134-D948-4E00-8549-064BBF57132B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288D-D505-48EC-BB50-AA8AFF2C4B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FDC4-7A89-4393-96C5-7EF6F52B2CB5}" type="datetime1">
              <a:rPr lang="ko-KR" altLang="en-US"/>
              <a:pPr>
                <a:defRPr/>
              </a:pPr>
              <a:t>2013-11-05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4C30-942F-4CF5-8D21-0D0942CB3C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7950" y="6308725"/>
            <a:ext cx="576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96C325-7A95-4D3D-9DD0-5FD12FEB52F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285875" y="2316163"/>
            <a:ext cx="7858125" cy="165735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0">
                <a:schemeClr val="bg1"/>
              </a:gs>
              <a:gs pos="31000">
                <a:srgbClr val="003399"/>
              </a:gs>
              <a:gs pos="100000">
                <a:srgbClr val="0033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7235825" y="333375"/>
            <a:ext cx="1376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>
                <a:ea typeface="맑은 고딕" pitchFamily="50" charset="-127"/>
              </a:rPr>
              <a:t>www.kosha.or.kr</a:t>
            </a:r>
            <a:endParaRPr kumimoji="0" lang="ko-KR" altLang="en-US" sz="1200" b="1">
              <a:ea typeface="맑은 고딕" pitchFamily="50" charset="-127"/>
            </a:endParaRPr>
          </a:p>
        </p:txBody>
      </p:sp>
      <p:sp>
        <p:nvSpPr>
          <p:cNvPr id="10244" name="TextBox 25"/>
          <p:cNvSpPr txBox="1">
            <a:spLocks noChangeArrowheads="1"/>
          </p:cNvSpPr>
          <p:nvPr/>
        </p:nvSpPr>
        <p:spPr bwMode="auto">
          <a:xfrm>
            <a:off x="4932363" y="2420938"/>
            <a:ext cx="3840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kumimoji="0" lang="ko-KR" altLang="en-US" sz="2400">
                <a:solidFill>
                  <a:srgbClr val="FFFF00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400">
                <a:solidFill>
                  <a:srgbClr val="FFFF00"/>
                </a:solidFill>
                <a:ea typeface="맑은 고딕" pitchFamily="50" charset="-127"/>
              </a:rPr>
              <a:t>&amp; </a:t>
            </a:r>
            <a:r>
              <a:rPr kumimoji="0" lang="ko-KR" altLang="en-US" sz="2400">
                <a:solidFill>
                  <a:srgbClr val="FFFF00"/>
                </a:solidFill>
                <a:ea typeface="맑은 고딕" pitchFamily="50" charset="-127"/>
              </a:rPr>
              <a:t>건물관리인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196302" y="1579514"/>
            <a:ext cx="2070283" cy="520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서비스업</a:t>
            </a:r>
          </a:p>
        </p:txBody>
      </p:sp>
      <p:pic>
        <p:nvPicPr>
          <p:cNvPr id="10248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274638"/>
            <a:ext cx="6794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그림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6021388"/>
            <a:ext cx="1760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그림 10" descr="환경미화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071563"/>
            <a:ext cx="30035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3214688"/>
            <a:ext cx="53673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서비스人 의 안전과 보건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4149080"/>
            <a:ext cx="2550379" cy="212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건물관리자의 안전보건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재활용품 분리작업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77286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9988" y="2968625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감김</a:t>
            </a:r>
            <a:r>
              <a:rPr kumimoji="0" lang="en-US" altLang="ko-KR" b="1">
                <a:solidFill>
                  <a:srgbClr val="000000"/>
                </a:solidFill>
                <a:ea typeface="맑은 고딕" pitchFamily="50" charset="-127"/>
              </a:rPr>
              <a:t>·</a:t>
            </a:r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끼임</a:t>
            </a:r>
            <a:r>
              <a:rPr kumimoji="0" lang="en-US" altLang="ko-KR" b="1">
                <a:solidFill>
                  <a:srgbClr val="000000"/>
                </a:solidFill>
                <a:ea typeface="맑은 고딕" pitchFamily="50" charset="-127"/>
              </a:rPr>
              <a:t>(</a:t>
            </a:r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협착</a:t>
            </a:r>
            <a:r>
              <a:rPr kumimoji="0" lang="en-US" altLang="ko-KR" b="1">
                <a:solidFill>
                  <a:srgbClr val="000000"/>
                </a:solidFill>
                <a:ea typeface="맑은 고딕" pitchFamily="50" charset="-127"/>
              </a:rPr>
              <a:t>)</a:t>
            </a:r>
            <a:endParaRPr kumimoji="0" lang="ko-KR" altLang="en-US" b="1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716495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13213" y="2968625"/>
            <a:ext cx="125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베임</a:t>
            </a:r>
            <a:r>
              <a:rPr kumimoji="0" lang="en-US" altLang="ko-KR" b="1">
                <a:solidFill>
                  <a:srgbClr val="000000"/>
                </a:solidFill>
                <a:ea typeface="맑은 고딕" pitchFamily="50" charset="-127"/>
              </a:rPr>
              <a:t>· </a:t>
            </a:r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찔림</a:t>
            </a:r>
          </a:p>
        </p:txBody>
      </p:sp>
      <p:sp>
        <p:nvSpPr>
          <p:cNvPr id="34" name="타원 33"/>
          <p:cNvSpPr/>
          <p:nvPr/>
        </p:nvSpPr>
        <p:spPr>
          <a:xfrm>
            <a:off x="6012160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08738" y="2968625"/>
            <a:ext cx="2124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무리한 힘의 사용으로 인한 요통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6439" y="3990783"/>
            <a:ext cx="2592288" cy="215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4005064"/>
            <a:ext cx="2550379" cy="212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33114" y="3964977"/>
            <a:ext cx="2550379" cy="212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직사각형 23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BE4-3987-48F0-A49E-D344B714A4AF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작업 전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, 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꼭 확인하세요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7632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작업내용 및 응급상황 대처요령을 숙지한다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보안경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보호장갑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안전화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귀마개 등 적절한 보호구를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걸려 넘어지지 않도록 작업통로는 깨끗이 청소하고 정리 정돈한다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기계 작업 시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비상정지 버튼 위치를 확인한다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  <a:endParaRPr kumimoji="0" lang="ko-KR" altLang="en-US" sz="1600" b="1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20488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건물관리자의 안전보건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재활용품 분리작업</a:t>
            </a:r>
          </a:p>
        </p:txBody>
      </p:sp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6207A-72AD-4B23-BA96-1B1999366E33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작업 중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, 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반드시 지키세요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7632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무거운 물건은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2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인이 함께 운반하거나 대차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손수레 등 적절한 도구를 활용한다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집게차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로더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지게차의 작업범위 내에  접근하지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기계 청소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점검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정비 시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전원을 차단하고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                                                 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경고 주의 등의 표지를 게시한다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방호장치 기능을 해제하지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폐용기의 남은 물질은 작업안전수칙에 따라                                              처리한다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21512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건물관리자의 안전보건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재활용품 분리작업</a:t>
            </a:r>
          </a:p>
        </p:txBody>
      </p:sp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9012" y="3717032"/>
            <a:ext cx="2496584" cy="248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1359E-AB61-4D22-8C96-C0773A43D7B6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청소원의 안전보건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 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건물주변 청소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65905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33463" y="2968625"/>
            <a:ext cx="188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미끄러져 넘어짐</a:t>
            </a:r>
          </a:p>
        </p:txBody>
      </p:sp>
      <p:sp>
        <p:nvSpPr>
          <p:cNvPr id="32" name="타원 31"/>
          <p:cNvSpPr/>
          <p:nvPr/>
        </p:nvSpPr>
        <p:spPr>
          <a:xfrm>
            <a:off x="3387157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84600" y="2968625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헛디뎌 넘어짐</a:t>
            </a:r>
          </a:p>
        </p:txBody>
      </p:sp>
      <p:sp>
        <p:nvSpPr>
          <p:cNvPr id="34" name="타원 33"/>
          <p:cNvSpPr/>
          <p:nvPr/>
        </p:nvSpPr>
        <p:spPr>
          <a:xfrm>
            <a:off x="619261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589713" y="29686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요통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94" y="3649019"/>
            <a:ext cx="2176910" cy="181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88088" y="3583553"/>
            <a:ext cx="2295922" cy="192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40225" y="3573016"/>
            <a:ext cx="2352453" cy="196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직사각형 36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46273-D365-4070-AAFE-D832398EC070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133600"/>
            <a:ext cx="77089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작업방법과 주의사항을 숙지한다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작업모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안전화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보안경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보호장갑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작업복을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전 후 스트레칭을 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시작 전 위험요소를 지적확인 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후 주변을 정리정돈한다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endParaRPr kumimoji="0" lang="en-US" altLang="ko-KR" sz="1600" b="1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23557" name="TextBox 3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3568" y="1373624"/>
            <a:ext cx="3888432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작업 전 후에 할 일</a:t>
            </a:r>
          </a:p>
        </p:txBody>
      </p:sp>
      <p:sp>
        <p:nvSpPr>
          <p:cNvPr id="19" name="직사각형 18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" name="그림 1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429000"/>
            <a:ext cx="320227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E2AF1-0447-4F8F-8EFA-2D8B9328F541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133600"/>
            <a:ext cx="7708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계단을 오르내릴 때 손잡이를 꼭 잡는다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급하게 뛰어 오르거나 뛰어내리지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정시간 허리를 구부리지 않고 작업하도록 보조도구나 작업자세를 바꾼다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중 흡연이나 음주하지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쓰레기 운반 시 날카로운 물건에 찔리지 않도록                                           주의한다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무거운 물건은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2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인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1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조로 운반하거나 대차를 사용한다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사다리는 미끄러지지 않도록 조치한다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 </a:t>
            </a:r>
            <a:endParaRPr kumimoji="0" lang="en-US" altLang="ko-KR" sz="1600" b="1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중 짧게 자주 쉬는 것이 더욱 효과적이다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24581" name="TextBox 3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3568" y="1373624"/>
            <a:ext cx="4248472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작업 중에 해야 할 일</a:t>
            </a:r>
          </a:p>
        </p:txBody>
      </p:sp>
      <p:sp>
        <p:nvSpPr>
          <p:cNvPr id="19" name="직사각형 18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BF9AB-00A6-4732-AE4E-29B05AF7E7F0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근로자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건강증진 활동 </a:t>
            </a:r>
            <a:r>
              <a:rPr kumimoji="0" lang="en-US" altLang="ko-KR" sz="2000" b="1" dirty="0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스트레스 관리</a:t>
            </a:r>
            <a:endParaRPr kumimoji="0" lang="ko-KR" altLang="en-US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9863" y="2968625"/>
            <a:ext cx="142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유산소 운동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932" y="4011748"/>
            <a:ext cx="2493239" cy="206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85963" y="4019826"/>
            <a:ext cx="2479888" cy="204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8285" y="4007727"/>
            <a:ext cx="2483838" cy="206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타원 32"/>
          <p:cNvSpPr/>
          <p:nvPr/>
        </p:nvSpPr>
        <p:spPr>
          <a:xfrm>
            <a:off x="370790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05275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긴장이완</a:t>
            </a:r>
          </a:p>
        </p:txBody>
      </p:sp>
      <p:sp>
        <p:nvSpPr>
          <p:cNvPr id="35" name="타원 34"/>
          <p:cNvSpPr/>
          <p:nvPr/>
        </p:nvSpPr>
        <p:spPr>
          <a:xfrm>
            <a:off x="6516216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13563" y="2968625"/>
            <a:ext cx="142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긍정적 대화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핵심요소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41102-9325-45E5-BB18-24C783722C3C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나의 스트레스 대처 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033588"/>
            <a:ext cx="60436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우선 내가 받는 스트레스가 어느 정도인지 파악한다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-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자신의 정신∙신체 상태를 점검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(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건강진단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스트레스 진단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)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직장 내 스트레스가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지속될땐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상사나 동료와 상의한다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증상이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개월 이상 지속되면 우울증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뇌심혈관질환이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발생할 수 있으니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전문의와 상담한다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6632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근로자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건강증진 활동 </a:t>
            </a:r>
            <a:r>
              <a:rPr kumimoji="0" lang="en-US" altLang="ko-KR" sz="2000" b="1" dirty="0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스트레스 관리</a:t>
            </a:r>
            <a:endParaRPr kumimoji="0" lang="ko-KR" altLang="en-US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3772195"/>
            <a:ext cx="3013996" cy="240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B8915-6D58-4D60-A3EF-B83F6831AF66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13" y="2133600"/>
            <a:ext cx="6335712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달리기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수영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등산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빨리걷기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등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유산소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운동을 꾸준히 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스트레칭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요가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단전호흡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명상 등 긴장을 완화시킨다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과다한 음주와 흡연은 피한다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취미생활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오락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운동 등 건전한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생활 리듬을 유지한다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거절할 줄도 알아야 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휴일에는 푹 쉰다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긍정적 태도가 중요하다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653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근로자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건강증진 활동 </a:t>
            </a:r>
            <a:r>
              <a:rPr kumimoji="0" lang="en-US" altLang="ko-KR" sz="2000" b="1" dirty="0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 dirty="0">
                <a:solidFill>
                  <a:schemeClr val="bg1"/>
                </a:solidFill>
                <a:ea typeface="맑은 고딕" pitchFamily="50" charset="-127"/>
              </a:rPr>
              <a:t>스트레스 관리</a:t>
            </a:r>
            <a:endParaRPr kumimoji="0" lang="ko-KR" altLang="en-US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스트레스로 인한 질환 예방 수칙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3772195"/>
            <a:ext cx="3013996" cy="240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3398-38C7-4841-80E2-ACD25A4FC00B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740650" y="6146800"/>
            <a:ext cx="1331913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288" y="1749425"/>
          <a:ext cx="8424862" cy="4681538"/>
        </p:xfrm>
        <a:graphic>
          <a:graphicData uri="http://schemas.openxmlformats.org/drawingml/2006/table">
            <a:tbl>
              <a:tblPr/>
              <a:tblGrid>
                <a:gridCol w="5545137"/>
                <a:gridCol w="719138"/>
                <a:gridCol w="720725"/>
                <a:gridCol w="719137"/>
                <a:gridCol w="720725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평소에는 아무렇지도 않던 일들이 괴롭고 귀찮게 느껴졌다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먹고 싶지 않고 식욕이 없다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어느 누가 도와준다 하더라도 나의 울적한 기분을 떨쳐 버릴 수 없을 것 같다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무슨 일을 하든 정신을 집중하기가 힘들었다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비교적 잘 지냈다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상당히 우울했다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모든 일들이 힘들게 느껴졌다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앞일이 암담하게 느껴졌다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지금까지의 내 인생은 실패작이라는 생각이 들었다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적어도 보통 사람들만큼의 능력은 있었다고 생각 한다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잠을 설쳤다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.(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잠을 잘 이루지 못했다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두려움을 느꼈다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평소에 비해 말수가 적었다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세상에 홀로 있는 듯한 외로움을 느꼈다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큰 불만 없이 생활했다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사람들이 나에게 차갑게 대하는 것 같았다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갑자기 울음이 나왔다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마음이 슬펐다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사람들이 나를 싫어하는 것 같았다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20.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도무지 뭘 해 나갈 엄두가 나지 않았다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</a:p>
                  </a:txBody>
                  <a:tcPr marL="251998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351" marR="9351" marT="9353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5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8811" name="TextBox 1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스트레스 관리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6738" y="981075"/>
            <a:ext cx="63087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아래에 있는 항목들이 지난 일주일 동안 귀하에게 얼마나 자주 일어났었는지 체크하세요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 : 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극히 드물다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.(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일주일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 이하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)	B : 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가끔 있었다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.(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일주일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1~2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일간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 : 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종종 있었다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.(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일주일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3~4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일간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)	D : 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대부분 그랬다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.(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일주일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5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일 이상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)</a:t>
            </a:r>
            <a:endParaRPr kumimoji="0" lang="ko-KR" altLang="en-US" sz="1200" dirty="0">
              <a:latin typeface="+mn-lt"/>
              <a:ea typeface="+mn-ea"/>
            </a:endParaRPr>
          </a:p>
        </p:txBody>
      </p:sp>
      <p:sp>
        <p:nvSpPr>
          <p:cNvPr id="28813" name="TextBox 2"/>
          <p:cNvSpPr txBox="1">
            <a:spLocks noChangeArrowheads="1"/>
          </p:cNvSpPr>
          <p:nvPr/>
        </p:nvSpPr>
        <p:spPr bwMode="auto">
          <a:xfrm>
            <a:off x="571500" y="6426200"/>
            <a:ext cx="5791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100" b="1">
                <a:ea typeface="맑은 고딕" pitchFamily="50" charset="-127"/>
              </a:rPr>
              <a:t>총 점 </a:t>
            </a:r>
            <a:r>
              <a:rPr kumimoji="0" lang="en-US" altLang="ko-KR" sz="1100" b="1">
                <a:ea typeface="맑은 고딕" pitchFamily="50" charset="-127"/>
              </a:rPr>
              <a:t>: 60</a:t>
            </a:r>
            <a:r>
              <a:rPr kumimoji="0" lang="ko-KR" altLang="en-US" sz="1100" b="1">
                <a:ea typeface="맑은 고딕" pitchFamily="50" charset="-127"/>
              </a:rPr>
              <a:t>점</a:t>
            </a:r>
            <a:r>
              <a:rPr kumimoji="0" lang="en-US" altLang="ko-KR" sz="1100" b="1">
                <a:ea typeface="맑은 고딕" pitchFamily="50" charset="-127"/>
              </a:rPr>
              <a:t>		</a:t>
            </a:r>
            <a:r>
              <a:rPr kumimoji="0" lang="ko-KR" altLang="en-US" sz="1100" b="1">
                <a:ea typeface="맑은 고딕" pitchFamily="50" charset="-127"/>
              </a:rPr>
              <a:t>* 우울증 판단 기준 </a:t>
            </a:r>
            <a:r>
              <a:rPr kumimoji="0" lang="en-US" altLang="ko-KR" sz="1100" b="1">
                <a:ea typeface="맑은 고딕" pitchFamily="50" charset="-127"/>
              </a:rPr>
              <a:t>: 25</a:t>
            </a:r>
            <a:r>
              <a:rPr kumimoji="0" lang="ko-KR" altLang="en-US" sz="1100" b="1">
                <a:ea typeface="맑은 고딕" pitchFamily="50" charset="-127"/>
              </a:rPr>
              <a:t>점 이상</a:t>
            </a:r>
            <a:r>
              <a:rPr kumimoji="0" lang="en-US" altLang="ko-KR" sz="1100" b="1">
                <a:ea typeface="맑은 고딕" pitchFamily="50" charset="-127"/>
              </a:rPr>
              <a:t>(</a:t>
            </a:r>
            <a:r>
              <a:rPr kumimoji="0" lang="ko-KR" altLang="en-US" sz="1100" b="1">
                <a:ea typeface="맑은 고딕" pitchFamily="50" charset="-127"/>
              </a:rPr>
              <a:t>전문가 상담이 필요합니다</a:t>
            </a:r>
            <a:r>
              <a:rPr kumimoji="0" lang="en-US" altLang="ko-KR" sz="1100" b="1">
                <a:ea typeface="맑은 고딕" pitchFamily="50" charset="-127"/>
              </a:rPr>
              <a:t>.)</a:t>
            </a:r>
            <a:endParaRPr kumimoji="0" lang="ko-KR" altLang="en-US" sz="1100" b="1"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D2A59-E2E5-4232-9702-6FCAA91F03F8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-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가로 청소</a:t>
            </a:r>
            <a:endParaRPr kumimoji="0" lang="ko-KR" altLang="en-US" b="1">
              <a:solidFill>
                <a:srgbClr val="FFFFFF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39863" y="296862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넘어짐</a:t>
            </a:r>
          </a:p>
        </p:txBody>
      </p:sp>
      <p:sp>
        <p:nvSpPr>
          <p:cNvPr id="32" name="타원 31"/>
          <p:cNvSpPr/>
          <p:nvPr/>
        </p:nvSpPr>
        <p:spPr>
          <a:xfrm>
            <a:off x="3491880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87788" y="2968625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도로교통사고</a:t>
            </a:r>
          </a:p>
        </p:txBody>
      </p:sp>
      <p:sp>
        <p:nvSpPr>
          <p:cNvPr id="34" name="타원 33"/>
          <p:cNvSpPr/>
          <p:nvPr/>
        </p:nvSpPr>
        <p:spPr>
          <a:xfrm>
            <a:off x="622818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24638" y="2968625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근골격계질환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555340"/>
            <a:ext cx="2520280" cy="1859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48" y="3573016"/>
            <a:ext cx="2592288" cy="191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0152" y="3573016"/>
            <a:ext cx="2558883" cy="188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직사각형 23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11188" y="5516563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도로변을 청소하던 중</a:t>
            </a:r>
            <a:endParaRPr kumimoji="0" lang="en-US" altLang="ko-KR" sz="14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빙판에 미끄러져 넘어짐</a:t>
            </a:r>
            <a:endParaRPr lang="ko-KR" altLang="en-US" sz="1400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3276600" y="5516563"/>
            <a:ext cx="2447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심야ㆍ새벽에 도로변을 청소하던 중 차량에 치임</a:t>
            </a:r>
            <a:endParaRPr lang="ko-KR" altLang="en-US" sz="140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5940425" y="5516563"/>
            <a:ext cx="277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반복적인 폐기물 수거 </a:t>
            </a:r>
            <a:endParaRPr kumimoji="0" lang="en-US" altLang="ko-KR" sz="14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작업으로 인해 허리</a:t>
            </a:r>
            <a:r>
              <a:rPr kumimoji="0" lang="en-US" altLang="ko-KR" sz="1400">
                <a:solidFill>
                  <a:srgbClr val="000000"/>
                </a:solidFill>
                <a:ea typeface="맑은 고딕" pitchFamily="50" charset="-127"/>
              </a:rPr>
              <a:t>·</a:t>
            </a:r>
            <a:r>
              <a:rPr kumimoji="0" lang="ko-KR" altLang="en-US" sz="1400">
                <a:solidFill>
                  <a:srgbClr val="000000"/>
                </a:solidFill>
                <a:ea typeface="맑은 고딕" pitchFamily="50" charset="-127"/>
              </a:rPr>
              <a:t>어깨에 부담</a:t>
            </a: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99AA6-46B7-4C8B-BBF2-55B8A512AB80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20" grpId="0"/>
      <p:bldP spid="21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스트레칭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82758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23963" y="2968625"/>
            <a:ext cx="188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천천히 스트레칭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1599" y="4011748"/>
            <a:ext cx="2463905" cy="206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85963" y="4024559"/>
            <a:ext cx="2479888" cy="2034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8285" y="4031605"/>
            <a:ext cx="2483838" cy="202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타원 31"/>
          <p:cNvSpPr/>
          <p:nvPr/>
        </p:nvSpPr>
        <p:spPr>
          <a:xfrm>
            <a:off x="3787125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84650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자세유지</a:t>
            </a:r>
          </a:p>
        </p:txBody>
      </p:sp>
      <p:sp>
        <p:nvSpPr>
          <p:cNvPr id="34" name="타원 33"/>
          <p:cNvSpPr/>
          <p:nvPr/>
        </p:nvSpPr>
        <p:spPr>
          <a:xfrm>
            <a:off x="6516216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13563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평상호흡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핵심요소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5362-253D-4DF1-A50B-921BCF9261BE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이런 </a:t>
            </a:r>
            <a:r>
              <a:rPr kumimoji="0" lang="ko-KR" altLang="en-US" sz="2400" b="1" dirty="0" err="1">
                <a:solidFill>
                  <a:schemeClr val="tx1"/>
                </a:solidFill>
              </a:rPr>
              <a:t>스트레칭을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부탁해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!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13" y="2098675"/>
            <a:ext cx="604361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작업 후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스트레칭은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작업 전보다 길게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작업 틈틈이 몸에 반동을 주지 않고 천천히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스트레칭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자세는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회에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10~30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초 정도 유지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스트레칭을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할 때 평상시 호흡 유지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주위 작업자 신경 쓰지 말고 꾸준히 실시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0728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스트레칭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5435" y="3717032"/>
            <a:ext cx="3003269" cy="251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C290-0761-419E-BF0D-1F15514EE0E4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1748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스트레칭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750" y="1989138"/>
          <a:ext cx="7993063" cy="65405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240431"/>
                <a:gridCol w="1446960"/>
                <a:gridCol w="3305672"/>
              </a:tblGrid>
              <a:tr h="32702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b="1" dirty="0"/>
                    </a:p>
                  </a:txBody>
                  <a:tcPr marL="91442" marR="91442" marT="45735" marB="4573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응답범주</a:t>
                      </a:r>
                      <a:endParaRPr lang="ko-KR" altLang="en-US" sz="1200" b="1" dirty="0"/>
                    </a:p>
                  </a:txBody>
                  <a:tcPr marL="91442" marR="91442" marT="45735" marB="4573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판정</a:t>
                      </a:r>
                      <a:endParaRPr lang="ko-KR" altLang="en-US" sz="1200" b="1" dirty="0"/>
                    </a:p>
                  </a:txBody>
                  <a:tcPr marL="91442" marR="91442" marT="45735" marB="4573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1~3</a:t>
                      </a:r>
                      <a:r>
                        <a:rPr lang="ko-KR" altLang="en-US" sz="1200" dirty="0" smtClean="0"/>
                        <a:t>문항에 표기한 점수를 합산합니다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b="1" dirty="0"/>
                    </a:p>
                  </a:txBody>
                  <a:tcPr marL="91442" marR="91442" marT="45735" marB="4573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219700" y="2708275"/>
          <a:ext cx="3313113" cy="35956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1825"/>
                <a:gridCol w="2681288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0~1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신체활동 및 운동량이 너무 낮네요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이제부터 운동계획을 세워 건강한 노후를 보장받으세요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2~4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운동량이 약간 낮네요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좀더 적극적인 운동계획이 필요합니다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이상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운동량이 적절하네요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건강을 누리는데 필요한 충분한 운동을 하고 계십니다</a:t>
                      </a:r>
                      <a:r>
                        <a:rPr kumimoji="0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61" marR="91461" marT="45733" marB="4573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39750" y="2708275"/>
          <a:ext cx="4608513" cy="11239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5903"/>
                <a:gridCol w="1422610"/>
              </a:tblGrid>
              <a:tr h="112395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1200" dirty="0" smtClean="0"/>
                        <a:t>당신은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주일에 몇 번</a:t>
                      </a:r>
                      <a:r>
                        <a:rPr lang="en-US" altLang="ko-KR" sz="1200" dirty="0" smtClean="0"/>
                        <a:t>, 20</a:t>
                      </a:r>
                      <a:r>
                        <a:rPr lang="ko-KR" altLang="en-US" sz="1200" dirty="0" smtClean="0"/>
                        <a:t>분 이상 </a:t>
                      </a:r>
                      <a:r>
                        <a:rPr lang="ko-KR" altLang="en-US" sz="1200" dirty="0" err="1" smtClean="0"/>
                        <a:t>땀이나고</a:t>
                      </a:r>
                      <a:r>
                        <a:rPr lang="ko-KR" altLang="en-US" sz="1200" dirty="0" smtClean="0"/>
                        <a:t> 심장이 뛰는 격렬한 신체운동을 하나요</a:t>
                      </a:r>
                      <a:r>
                        <a:rPr lang="en-US" altLang="ko-KR" sz="1200" dirty="0" smtClean="0"/>
                        <a:t>? 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200" dirty="0" smtClean="0"/>
                        <a:t>    (</a:t>
                      </a:r>
                      <a:r>
                        <a:rPr lang="ko-KR" altLang="en-US" sz="1200" dirty="0" smtClean="0"/>
                        <a:t>예 </a:t>
                      </a:r>
                      <a:r>
                        <a:rPr lang="en-US" altLang="ko-KR" sz="1200" dirty="0" smtClean="0"/>
                        <a:t>: </a:t>
                      </a:r>
                      <a:r>
                        <a:rPr lang="ko-KR" altLang="en-US" sz="1200" dirty="0" smtClean="0"/>
                        <a:t>자전거 빨리 타기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조깅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b="1" dirty="0"/>
                    </a:p>
                  </a:txBody>
                  <a:tcPr marT="45777" marB="45777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□ </a:t>
                      </a:r>
                      <a:r>
                        <a:rPr lang="en-US" altLang="ko-KR" sz="1200" dirty="0" smtClean="0"/>
                        <a:t>0   □ 1   □ 2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3   □ 4   □ 5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6   □ 7</a:t>
                      </a:r>
                      <a:endParaRPr lang="ko-KR" altLang="en-US" sz="1200" b="1" dirty="0"/>
                    </a:p>
                  </a:txBody>
                  <a:tcPr marT="45777" marB="45777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539750" y="3841750"/>
          <a:ext cx="4608513" cy="11001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5903"/>
                <a:gridCol w="1422610"/>
              </a:tblGrid>
              <a:tr h="1100138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2"/>
                      </a:pPr>
                      <a:r>
                        <a:rPr lang="ko-KR" altLang="en-US" sz="1200" dirty="0" smtClean="0"/>
                        <a:t>당신은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주일에 몇 번</a:t>
                      </a:r>
                      <a:r>
                        <a:rPr lang="en-US" altLang="ko-KR" sz="1200" dirty="0" smtClean="0"/>
                        <a:t>, 30</a:t>
                      </a:r>
                      <a:r>
                        <a:rPr lang="ko-KR" altLang="en-US" sz="1200" dirty="0" smtClean="0"/>
                        <a:t>분 이상 걷나요</a:t>
                      </a:r>
                      <a:r>
                        <a:rPr lang="en-US" altLang="ko-KR" sz="1200" dirty="0" smtClean="0"/>
                        <a:t>?</a:t>
                      </a:r>
                      <a:endParaRPr lang="ko-KR" altLang="en-US" sz="12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□ </a:t>
                      </a:r>
                      <a:r>
                        <a:rPr lang="en-US" altLang="ko-KR" sz="1200" dirty="0" smtClean="0"/>
                        <a:t>0   □ 1   □ 2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3   □ 4   □ 5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6   □ 7</a:t>
                      </a:r>
                      <a:endParaRPr lang="ko-KR" altLang="en-US" sz="12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39750" y="4941888"/>
          <a:ext cx="4608513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5903"/>
                <a:gridCol w="1422610"/>
              </a:tblGrid>
              <a:tr h="1371600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3"/>
                      </a:pPr>
                      <a:r>
                        <a:rPr lang="ko-KR" altLang="en-US" sz="1200" dirty="0" smtClean="0"/>
                        <a:t>당신은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주일에 몇 번</a:t>
                      </a:r>
                      <a:r>
                        <a:rPr lang="en-US" altLang="ko-KR" sz="1200" dirty="0" smtClean="0"/>
                        <a:t>, 30</a:t>
                      </a:r>
                      <a:r>
                        <a:rPr lang="ko-KR" altLang="en-US" sz="1200" dirty="0" smtClean="0"/>
                        <a:t>분 이상 지속하면서 심장박동이 증가하고 호흡이 정상시보다 곤란한 중간 강도의 운동을 하나요</a:t>
                      </a:r>
                      <a:r>
                        <a:rPr lang="en-US" altLang="ko-KR" sz="1200" dirty="0" smtClean="0"/>
                        <a:t>?</a:t>
                      </a:r>
                      <a:endParaRPr lang="ko-KR" altLang="en-US" sz="12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□ </a:t>
                      </a:r>
                      <a:r>
                        <a:rPr lang="en-US" altLang="ko-KR" sz="1200" dirty="0" smtClean="0"/>
                        <a:t>0   □ 1   □ 2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3   □ 4   □ 5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□ 6   □ 7</a:t>
                      </a:r>
                      <a:endParaRPr lang="ko-KR" altLang="en-US" sz="12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A5"/>
                    </a:solidFill>
                  </a:tcPr>
                </a:tc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683568" y="1373624"/>
            <a:ext cx="5585288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당신은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1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주일에 몇 번 운동하나요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?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A794C-7763-4AE2-A0F0-75B109564566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금연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868792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65238" y="2968625"/>
            <a:ext cx="179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석면해체 </a:t>
            </a:r>
            <a:r>
              <a:rPr kumimoji="0" lang="en-US" altLang="ko-KR" b="1">
                <a:ea typeface="맑은 고딕" pitchFamily="50" charset="-127"/>
              </a:rPr>
              <a:t>· </a:t>
            </a:r>
            <a:r>
              <a:rPr kumimoji="0" lang="ko-KR" altLang="en-US" b="1">
                <a:ea typeface="맑은 고딕" pitchFamily="50" charset="-127"/>
              </a:rPr>
              <a:t>제거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7700" y="4011748"/>
            <a:ext cx="2491703" cy="206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08639" y="4019826"/>
            <a:ext cx="2434535" cy="204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8285" y="4008941"/>
            <a:ext cx="2483838" cy="206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타원 31"/>
          <p:cNvSpPr/>
          <p:nvPr/>
        </p:nvSpPr>
        <p:spPr>
          <a:xfrm>
            <a:off x="370790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05275" y="2968625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플랜트 건설</a:t>
            </a:r>
          </a:p>
        </p:txBody>
      </p:sp>
      <p:sp>
        <p:nvSpPr>
          <p:cNvPr id="34" name="타원 33"/>
          <p:cNvSpPr/>
          <p:nvPr/>
        </p:nvSpPr>
        <p:spPr>
          <a:xfrm>
            <a:off x="6372200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69100" y="296862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화학물질취급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작업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ED467-A1C3-4A7E-9D25-34646FC6DBFD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흡연으로 인한 </a:t>
            </a:r>
            <a:r>
              <a:rPr kumimoji="0" lang="ko-KR" altLang="en-US" sz="2400" b="1" dirty="0" err="1">
                <a:solidFill>
                  <a:schemeClr val="tx1"/>
                </a:solidFill>
              </a:rPr>
              <a:t>건강위해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증가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098675"/>
            <a:ext cx="6043612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비흡연자에 비해 폐암에 걸릴 확률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20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배 증가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비흡연자에 비해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심혈관질환으로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사망할 확률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4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배 증가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간접흡연으로 인해 비흡연자의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폐암 발생위험 확률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3.1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배 증가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3800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금연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6E4A5-ED7B-464E-842A-98D0AFC12CF0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4820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금연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750" y="2133600"/>
          <a:ext cx="7993063" cy="59055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8277"/>
                <a:gridCol w="2016268"/>
                <a:gridCol w="2016268"/>
                <a:gridCol w="1872250"/>
              </a:tblGrid>
              <a:tr h="5905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b="1" dirty="0"/>
                    </a:p>
                  </a:txBody>
                  <a:tcPr marL="91442" marR="91442" marT="45612" marB="4561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응답범주</a:t>
                      </a:r>
                      <a:endParaRPr lang="ko-KR" altLang="en-US" sz="1200" b="1" dirty="0"/>
                    </a:p>
                  </a:txBody>
                  <a:tcPr marL="91442" marR="91442" marT="45612" marB="4561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b="1" dirty="0"/>
                    </a:p>
                  </a:txBody>
                  <a:tcPr marL="91442" marR="91442" marT="45612" marB="4561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응답범주</a:t>
                      </a:r>
                      <a:endParaRPr lang="ko-KR" altLang="en-US" sz="1200" b="1" dirty="0"/>
                    </a:p>
                  </a:txBody>
                  <a:tcPr marL="91442" marR="91442" marT="45612" marB="45612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2555875" y="5857875"/>
            <a:ext cx="4259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0" lang="ko-KR" altLang="en-US" sz="1400" b="1">
                <a:ea typeface="맑은 고딕" pitchFamily="50" charset="-127"/>
              </a:rPr>
              <a:t>평가방법 </a:t>
            </a:r>
            <a:r>
              <a:rPr kumimoji="0" lang="en-US" altLang="ko-KR" sz="1400" b="1">
                <a:ea typeface="맑은 고딕" pitchFamily="50" charset="-127"/>
              </a:rPr>
              <a:t>: 6</a:t>
            </a:r>
            <a:r>
              <a:rPr kumimoji="0" lang="ko-KR" altLang="en-US" sz="1400" b="1">
                <a:ea typeface="맑은 고딕" pitchFamily="50" charset="-127"/>
              </a:rPr>
              <a:t>개 항목에 표기한 점수를 합산한다</a:t>
            </a:r>
            <a:r>
              <a:rPr kumimoji="0" lang="en-US" altLang="ko-KR" sz="1400" b="1">
                <a:ea typeface="맑은 고딕" pitchFamily="50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0" lang="ko-KR" altLang="en-US" sz="1400" b="1">
                <a:ea typeface="맑은 고딕" pitchFamily="50" charset="-127"/>
              </a:rPr>
              <a:t>판정방법 </a:t>
            </a:r>
            <a:r>
              <a:rPr kumimoji="0" lang="en-US" altLang="ko-KR" sz="1400" b="1">
                <a:ea typeface="맑은 고딕" pitchFamily="50" charset="-127"/>
              </a:rPr>
              <a:t>: 0~3</a:t>
            </a:r>
            <a:r>
              <a:rPr kumimoji="0" lang="ko-KR" altLang="en-US" sz="1400" b="1">
                <a:ea typeface="맑은 고딕" pitchFamily="50" charset="-127"/>
              </a:rPr>
              <a:t>점 낮음</a:t>
            </a:r>
            <a:r>
              <a:rPr kumimoji="0" lang="en-US" altLang="ko-KR" sz="1400" b="1">
                <a:ea typeface="맑은 고딕" pitchFamily="50" charset="-127"/>
              </a:rPr>
              <a:t>, 4~6</a:t>
            </a:r>
            <a:r>
              <a:rPr kumimoji="0" lang="ko-KR" altLang="en-US" sz="1400" b="1">
                <a:ea typeface="맑은 고딕" pitchFamily="50" charset="-127"/>
              </a:rPr>
              <a:t>점 중등도로 높음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39750" y="2781300"/>
          <a:ext cx="403225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495"/>
                <a:gridCol w="1980755"/>
              </a:tblGrid>
              <a:tr h="101600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1200" b="1" dirty="0" smtClean="0"/>
                        <a:t>하루에 몇 개비를 피우나요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6" marR="91436" marT="45706" marB="4570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ⓞ </a:t>
                      </a:r>
                      <a:r>
                        <a:rPr lang="en-US" altLang="ko-KR" sz="1200" b="1" dirty="0" smtClean="0"/>
                        <a:t>10</a:t>
                      </a:r>
                      <a:r>
                        <a:rPr lang="ko-KR" altLang="en-US" sz="1200" b="1" dirty="0" smtClean="0"/>
                        <a:t>개비 이하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ⓛ </a:t>
                      </a:r>
                      <a:r>
                        <a:rPr lang="en-US" altLang="ko-KR" sz="1200" b="1" dirty="0" smtClean="0"/>
                        <a:t>11~20</a:t>
                      </a:r>
                      <a:r>
                        <a:rPr lang="ko-KR" altLang="en-US" sz="1200" b="1" dirty="0" smtClean="0"/>
                        <a:t>개비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② </a:t>
                      </a:r>
                      <a:r>
                        <a:rPr lang="en-US" altLang="ko-KR" sz="1200" b="1" dirty="0" smtClean="0"/>
                        <a:t>21~30</a:t>
                      </a:r>
                      <a:r>
                        <a:rPr lang="ko-KR" altLang="en-US" sz="1200" b="1" dirty="0" smtClean="0"/>
                        <a:t>개비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③ </a:t>
                      </a:r>
                      <a:r>
                        <a:rPr lang="en-US" altLang="ko-KR" sz="1200" b="1" dirty="0" smtClean="0"/>
                        <a:t>31</a:t>
                      </a:r>
                      <a:r>
                        <a:rPr lang="ko-KR" altLang="en-US" sz="1200" b="1" dirty="0" smtClean="0"/>
                        <a:t>개비 이상</a:t>
                      </a:r>
                    </a:p>
                  </a:txBody>
                  <a:tcPr marL="91436" marR="91436" marT="45706" marB="4570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39750" y="3789363"/>
          <a:ext cx="4032250" cy="95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495"/>
                <a:gridCol w="1980755"/>
              </a:tblGrid>
              <a:tr h="955675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2"/>
                      </a:pPr>
                      <a:r>
                        <a:rPr lang="ko-KR" altLang="en-US" sz="1200" b="1" dirty="0" smtClean="0"/>
                        <a:t>하루 중 담배 맛이 좋은 때는 언제인가요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6" marR="91436" marT="45674" marB="4567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① 아침 첫 담배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ⓞ 그 외의 담배</a:t>
                      </a:r>
                    </a:p>
                  </a:txBody>
                  <a:tcPr marL="91436" marR="91436" marT="45674" marB="4567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539750" y="4724400"/>
          <a:ext cx="4032250" cy="963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495"/>
                <a:gridCol w="1980755"/>
              </a:tblGrid>
              <a:tr h="963613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3"/>
                      </a:pPr>
                      <a:r>
                        <a:rPr lang="ko-KR" altLang="en-US" sz="1200" b="1" dirty="0" smtClean="0"/>
                        <a:t>담배를 오전 중에 더 자주 피우나요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ⓞ 예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ⓛ 아니오</a:t>
                      </a: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4686300" y="2781300"/>
          <a:ext cx="3836286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488"/>
                <a:gridCol w="1841798"/>
              </a:tblGrid>
              <a:tr h="1016000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4"/>
                      </a:pPr>
                      <a:r>
                        <a:rPr lang="ko-KR" altLang="en-US" sz="1200" b="1" dirty="0" smtClean="0"/>
                        <a:t>아침에 일어나서 첫 담배를 얼마 만에 피우나요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0" marR="91430" marT="45706" marB="4570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□ ③ </a:t>
                      </a:r>
                      <a:r>
                        <a:rPr lang="en-US" altLang="ko-KR" sz="1200" b="1" dirty="0" smtClean="0"/>
                        <a:t>5</a:t>
                      </a:r>
                      <a:r>
                        <a:rPr lang="ko-KR" altLang="en-US" sz="1200" b="1" dirty="0" err="1" smtClean="0"/>
                        <a:t>분이내</a:t>
                      </a:r>
                      <a:endParaRPr lang="ko-KR" altLang="en-US" sz="1200" b="1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□ ② </a:t>
                      </a:r>
                      <a:r>
                        <a:rPr lang="en-US" altLang="ko-KR" sz="1200" b="1" dirty="0" smtClean="0"/>
                        <a:t>6</a:t>
                      </a:r>
                      <a:r>
                        <a:rPr lang="ko-KR" altLang="en-US" sz="1200" b="1" dirty="0" smtClean="0"/>
                        <a:t>분</a:t>
                      </a:r>
                      <a:r>
                        <a:rPr lang="en-US" altLang="ko-KR" sz="1200" b="1" dirty="0" smtClean="0"/>
                        <a:t>~30</a:t>
                      </a:r>
                      <a:r>
                        <a:rPr lang="ko-KR" altLang="en-US" sz="1200" b="1" dirty="0" smtClean="0"/>
                        <a:t>분 이내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ⓛ </a:t>
                      </a:r>
                      <a:r>
                        <a:rPr lang="en-US" altLang="ko-KR" sz="1200" b="1" dirty="0" smtClean="0"/>
                        <a:t>31</a:t>
                      </a:r>
                      <a:r>
                        <a:rPr lang="ko-KR" altLang="en-US" sz="1200" b="1" dirty="0" smtClean="0"/>
                        <a:t>분</a:t>
                      </a:r>
                      <a:r>
                        <a:rPr lang="en-US" altLang="ko-KR" sz="1200" b="1" dirty="0" smtClean="0"/>
                        <a:t>~1</a:t>
                      </a:r>
                      <a:r>
                        <a:rPr lang="ko-KR" altLang="en-US" sz="1200" b="1" dirty="0" smtClean="0"/>
                        <a:t>시간 사이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ⓞ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시간 이후</a:t>
                      </a:r>
                      <a:endParaRPr lang="ko-KR" altLang="en-US" sz="1200" b="1" dirty="0"/>
                    </a:p>
                  </a:txBody>
                  <a:tcPr marL="91430" marR="91430" marT="45706" marB="4570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4686300" y="3789363"/>
          <a:ext cx="3846513" cy="95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488"/>
                <a:gridCol w="1852025"/>
              </a:tblGrid>
              <a:tr h="955675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5"/>
                      </a:pPr>
                      <a:r>
                        <a:rPr lang="ko-KR" altLang="en-US" sz="1200" b="1" dirty="0" smtClean="0"/>
                        <a:t>도서관이나 극장 같은 금연구역에서 담배를 참기가 어려운가요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0" marR="91430" marT="45674" marB="4567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① 예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ⓞ 아니오</a:t>
                      </a:r>
                    </a:p>
                  </a:txBody>
                  <a:tcPr marL="91430" marR="91430" marT="45674" marB="4567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4686300" y="4724400"/>
          <a:ext cx="3846513" cy="963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488"/>
                <a:gridCol w="1852025"/>
              </a:tblGrid>
              <a:tr h="963613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6"/>
                      </a:pPr>
                      <a:r>
                        <a:rPr lang="ko-KR" altLang="en-US" sz="1200" b="1" dirty="0" smtClean="0"/>
                        <a:t>하루 종일 누워있을 만큼 몸이 아파도 담배를 피우나요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0" marR="91430" marT="45726" marB="4572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① 예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ⓞ 아니오</a:t>
                      </a:r>
                    </a:p>
                  </a:txBody>
                  <a:tcPr marL="91430" marR="91430" marT="45726" marB="4572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나의 니코틴 의존도 알아보기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!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E6744-5197-443A-97C9-6430C28D1E7E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골고루 먹기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39863" y="296862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뇌졸중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932" y="4013673"/>
            <a:ext cx="2493239" cy="2056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85963" y="4029843"/>
            <a:ext cx="2479888" cy="202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8285" y="4016268"/>
            <a:ext cx="2483838" cy="2051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타원 31"/>
          <p:cNvSpPr/>
          <p:nvPr/>
        </p:nvSpPr>
        <p:spPr>
          <a:xfrm>
            <a:off x="3787125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84650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심근경색</a:t>
            </a:r>
          </a:p>
        </p:txBody>
      </p:sp>
      <p:sp>
        <p:nvSpPr>
          <p:cNvPr id="34" name="타원 33"/>
          <p:cNvSpPr/>
          <p:nvPr/>
        </p:nvSpPr>
        <p:spPr>
          <a:xfrm>
            <a:off x="6516216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13563" y="29686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고혈압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92675-8DDF-4F71-B1AA-EB7DF8AE30EB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7" y="1373624"/>
            <a:ext cx="6043501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제때 골고루 먹기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, 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실천이 중요한 이유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098675"/>
            <a:ext cx="77089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근로자의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70%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 급하게 식사하고 이 중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46%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속쓰림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20%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위식도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역류질환을 호소한다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아침을 결식하는 근로자의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22.8%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 혈당치 저하로 무기력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집중력 저하를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경험한다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서구 식단화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회식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야식 등으로 인한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칼로리 섭취가 너무 높아지고 있다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칼로리 섭취를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10%~30%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줄이면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면역력이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50%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까지 높아진다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영양섭취기준 대비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배에 달하는 나트륨을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과잉섭취하고 있어 염분섭취를 줄이면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혈압을 낮출 수 있다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6872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골고루 먹기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3785229"/>
            <a:ext cx="3013995" cy="23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C37C3-B03B-4ED2-8B01-BA161156C2C1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7892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골고루 먹기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750" y="1412875"/>
          <a:ext cx="7981242" cy="39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698"/>
                <a:gridCol w="1008135"/>
                <a:gridCol w="1716409"/>
              </a:tblGrid>
              <a:tr h="396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식생활 자가진단</a:t>
                      </a:r>
                      <a:endParaRPr lang="ko-KR" altLang="en-US" sz="1200" b="1" dirty="0"/>
                    </a:p>
                  </a:txBody>
                  <a:tcPr marL="91442" marR="91442" marT="45645" marB="4564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점수</a:t>
                      </a:r>
                      <a:endParaRPr lang="ko-KR" altLang="en-US" sz="1200" b="1" dirty="0"/>
                    </a:p>
                  </a:txBody>
                  <a:tcPr marL="91442" marR="91442" marT="45645" marB="4564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채점결과에 대한 평가</a:t>
                      </a:r>
                      <a:endParaRPr lang="ko-KR" altLang="en-US" sz="1200" b="1" dirty="0"/>
                    </a:p>
                  </a:txBody>
                  <a:tcPr marL="91442" marR="91442" marT="45645" marB="4564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39750" y="1874838"/>
          <a:ext cx="5256213" cy="4433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183"/>
                <a:gridCol w="360015"/>
                <a:gridCol w="360015"/>
              </a:tblGrid>
              <a:tr h="343353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1. </a:t>
                      </a:r>
                      <a:r>
                        <a:rPr lang="ko-KR" altLang="en-US" sz="1200" b="1" dirty="0" smtClean="0"/>
                        <a:t>식사는 규칙적으로 하는 편이다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57804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2. </a:t>
                      </a:r>
                      <a:r>
                        <a:rPr lang="ko-KR" altLang="en-US" sz="1200" b="1" dirty="0" smtClean="0"/>
                        <a:t>하루에 </a:t>
                      </a:r>
                      <a:r>
                        <a:rPr lang="en-US" altLang="ko-KR" sz="1200" b="1" dirty="0" smtClean="0"/>
                        <a:t>20</a:t>
                      </a:r>
                      <a:r>
                        <a:rPr lang="ko-KR" altLang="en-US" sz="1200" b="1" dirty="0" smtClean="0"/>
                        <a:t>가지 이상의 식품을 섭취한다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69810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3. </a:t>
                      </a:r>
                      <a:r>
                        <a:rPr lang="ko-KR" altLang="en-US" sz="1200" b="1" dirty="0" smtClean="0"/>
                        <a:t>하루에 육류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생선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콩으로 된 음식을 </a:t>
                      </a:r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smtClean="0"/>
                        <a:t>가지 이상 먹는다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50645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4. </a:t>
                      </a:r>
                      <a:r>
                        <a:rPr lang="ko-KR" altLang="en-US" sz="1200" b="1" dirty="0" smtClean="0"/>
                        <a:t>김치 이외의 채소를 식사할 때마다 먹는다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72639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5. </a:t>
                      </a:r>
                      <a:r>
                        <a:rPr lang="ko-KR" altLang="en-US" sz="1200" b="1" dirty="0" smtClean="0"/>
                        <a:t>우유와 같은 유제품을 매일 먹는다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31947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6. </a:t>
                      </a:r>
                      <a:r>
                        <a:rPr lang="ko-KR" altLang="en-US" sz="1200" b="1" dirty="0" smtClean="0"/>
                        <a:t>과일이나 과일주스를 매일 먹는다</a:t>
                      </a:r>
                      <a:r>
                        <a:rPr lang="en-US" altLang="ko-KR" sz="1200" b="1" dirty="0" smtClean="0"/>
                        <a:t>. 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31947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7. </a:t>
                      </a:r>
                      <a:r>
                        <a:rPr lang="ko-KR" altLang="en-US" sz="1200" b="1" dirty="0" smtClean="0"/>
                        <a:t>반찬에 소금이나 간장을 넣는 때가 많다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57804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8. </a:t>
                      </a:r>
                      <a:r>
                        <a:rPr lang="ko-KR" altLang="en-US" sz="1200" b="1" dirty="0" smtClean="0"/>
                        <a:t>튀김이나 볶음요리를 많이 먹는 편이다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57804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9. </a:t>
                      </a:r>
                      <a:r>
                        <a:rPr lang="ko-KR" altLang="en-US" sz="1200" b="1" dirty="0" smtClean="0"/>
                        <a:t>간식으로 아이스크림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단과자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err="1" smtClean="0"/>
                        <a:t>스낵류를</a:t>
                      </a:r>
                      <a:r>
                        <a:rPr lang="ko-KR" altLang="en-US" sz="1200" b="1" dirty="0" smtClean="0"/>
                        <a:t> 많이 먹는다</a:t>
                      </a:r>
                      <a:r>
                        <a:rPr lang="en-US" altLang="ko-KR" sz="1200" b="1" dirty="0" smtClean="0"/>
                        <a:t>. 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460134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200" b="1" dirty="0" smtClean="0"/>
                        <a:t>10. </a:t>
                      </a:r>
                      <a:r>
                        <a:rPr lang="ko-KR" altLang="en-US" sz="1200" b="1" dirty="0" smtClean="0"/>
                        <a:t>콜라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사이다 등 탄산음료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커피 등을 매일 </a:t>
                      </a:r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smtClean="0"/>
                        <a:t>회 이상 마신다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 marL="91434" marR="91434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867400" y="1874838"/>
          <a:ext cx="2665413" cy="4433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24"/>
                <a:gridCol w="1963989"/>
              </a:tblGrid>
              <a:tr h="1010321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번부터 </a:t>
                      </a:r>
                      <a:r>
                        <a:rPr lang="en-US" altLang="ko-KR" sz="1200" b="1" dirty="0" smtClean="0"/>
                        <a:t>6</a:t>
                      </a:r>
                      <a:r>
                        <a:rPr lang="ko-KR" altLang="en-US" sz="1200" b="1" dirty="0" smtClean="0"/>
                        <a:t>번까지 ‘</a:t>
                      </a:r>
                      <a:r>
                        <a:rPr lang="en-US" altLang="ko-KR" sz="1200" b="1" dirty="0" smtClean="0"/>
                        <a:t>O’ , </a:t>
                      </a:r>
                    </a:p>
                    <a:p>
                      <a:pPr marL="45720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7</a:t>
                      </a:r>
                      <a:r>
                        <a:rPr lang="ko-KR" altLang="en-US" sz="1200" b="1" dirty="0" smtClean="0"/>
                        <a:t>번부터 </a:t>
                      </a:r>
                      <a:r>
                        <a:rPr lang="en-US" altLang="ko-KR" sz="1200" b="1" dirty="0" smtClean="0"/>
                        <a:t>10</a:t>
                      </a:r>
                      <a:r>
                        <a:rPr lang="ko-KR" altLang="en-US" sz="1200" b="1" dirty="0" smtClean="0"/>
                        <a:t>번까지 ‘</a:t>
                      </a:r>
                      <a:r>
                        <a:rPr lang="en-US" altLang="ko-KR" sz="1200" b="1" dirty="0" smtClean="0"/>
                        <a:t>X’1</a:t>
                      </a:r>
                      <a:r>
                        <a:rPr lang="ko-KR" altLang="en-US" sz="1200" b="1" dirty="0" smtClean="0"/>
                        <a:t>점씩 </a:t>
                      </a:r>
                      <a:endParaRPr lang="en-US" altLang="ko-KR" sz="1200" b="1" dirty="0" smtClean="0"/>
                    </a:p>
                    <a:p>
                      <a:pPr marL="45720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총합산하세요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60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7~10</a:t>
                      </a:r>
                      <a:r>
                        <a:rPr lang="ko-KR" altLang="en-US" sz="1200" b="1" dirty="0" smtClean="0"/>
                        <a:t>점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Good, </a:t>
                      </a:r>
                      <a:r>
                        <a:rPr lang="ko-KR" altLang="en-US" sz="1200" b="1" dirty="0" smtClean="0"/>
                        <a:t>잘못된 항목에 대한 습관을 고치도록 노력하세요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1140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4~6</a:t>
                      </a:r>
                      <a:r>
                        <a:rPr lang="ko-KR" altLang="en-US" sz="1200" b="1" dirty="0" smtClean="0"/>
                        <a:t>점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전체적으로 식습관을 고치기 위한 노력이 필요해요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  <a:tr h="1122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smtClean="0"/>
                        <a:t>점 미만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Bad, </a:t>
                      </a:r>
                      <a:r>
                        <a:rPr lang="ko-KR" altLang="en-US" sz="1200" b="1" dirty="0" smtClean="0"/>
                        <a:t>식생활전문가와 상담이 필요해요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78" marR="91478" marT="45709" marB="45709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C7581-2877-4F38-BEC2-4D778257FFFC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절주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39863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건강문제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932" y="4023417"/>
            <a:ext cx="2493239" cy="203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94459" y="4029843"/>
            <a:ext cx="2462895" cy="202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8285" y="4018198"/>
            <a:ext cx="2483838" cy="204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타원 31"/>
          <p:cNvSpPr/>
          <p:nvPr/>
        </p:nvSpPr>
        <p:spPr>
          <a:xfrm>
            <a:off x="3787125" y="2996952"/>
            <a:ext cx="305695" cy="305695"/>
          </a:xfrm>
          <a:prstGeom prst="ellipse">
            <a:avLst/>
          </a:prstGeom>
          <a:solidFill>
            <a:srgbClr val="FFC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84650" y="2968625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비용</a:t>
            </a:r>
          </a:p>
        </p:txBody>
      </p:sp>
      <p:sp>
        <p:nvSpPr>
          <p:cNvPr id="34" name="타원 33"/>
          <p:cNvSpPr/>
          <p:nvPr/>
        </p:nvSpPr>
        <p:spPr>
          <a:xfrm>
            <a:off x="6516216" y="2996952"/>
            <a:ext cx="305695" cy="305695"/>
          </a:xfrm>
          <a:prstGeom prst="ellipse">
            <a:avLst/>
          </a:prstGeom>
          <a:solidFill>
            <a:srgbClr val="FFC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13563" y="29686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근무태만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7E8B-9F04-448B-8012-1DBA64A99D64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넘어짐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2033588"/>
            <a:ext cx="66246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돌부리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경계석 및 빙판 등의 장해물을 확인한다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헤드램프 등 간이용 조명기구를 휴대한다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미끄럼방지용 안전화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안전모 등 개인보호구를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2296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-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가로 청소</a:t>
            </a:r>
          </a:p>
        </p:txBody>
      </p:sp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3717032"/>
            <a:ext cx="3206730" cy="235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8C25-7EE8-4A54-98ED-EB2FDC739374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7" y="1196752"/>
            <a:ext cx="6043501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tx1"/>
                </a:solidFill>
              </a:rPr>
              <a:t>절주를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통한 이득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1700213"/>
            <a:ext cx="77089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음주비용과 음주 후 실수로 발생하는 손실을 막는다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자기계발과 취미를 즐긴다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사랑하는 사람들과 함께하는 시간이 늘어난다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9944" name="TextBox 2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 건강증진 활동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절주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611188" y="2924175"/>
          <a:ext cx="7921625" cy="30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861"/>
                <a:gridCol w="3853764"/>
              </a:tblGrid>
              <a:tr h="3079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항목</a:t>
                      </a:r>
                      <a:endParaRPr lang="ko-KR" altLang="en-US" sz="1200" b="1" dirty="0"/>
                    </a:p>
                  </a:txBody>
                  <a:tcPr marL="91449" marR="91449" marT="45856" marB="4585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응답범주</a:t>
                      </a:r>
                      <a:endParaRPr lang="ko-KR" altLang="en-US" sz="1200" b="1" dirty="0"/>
                    </a:p>
                  </a:txBody>
                  <a:tcPr marL="91449" marR="91449" marT="45856" marB="4585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611188" y="3284538"/>
          <a:ext cx="403225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272"/>
                <a:gridCol w="2192978"/>
              </a:tblGrid>
              <a:tr h="89535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1200" b="1" dirty="0" smtClean="0"/>
                        <a:t> 평소에 술을 얼마나 자주 마시나요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36" marR="91436" marT="45745" marB="4574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ⓞ 전혀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ⓛ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달에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번 이하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②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주일에 </a:t>
                      </a:r>
                      <a:r>
                        <a:rPr lang="en-US" altLang="ko-KR" sz="1200" b="1" dirty="0" smtClean="0"/>
                        <a:t>2~3</a:t>
                      </a:r>
                      <a:r>
                        <a:rPr lang="ko-KR" altLang="en-US" sz="1200" b="1" dirty="0" smtClean="0"/>
                        <a:t>번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③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주일에 </a:t>
                      </a:r>
                      <a:r>
                        <a:rPr lang="en-US" altLang="ko-KR" sz="1200" b="1" dirty="0" smtClean="0"/>
                        <a:t>4</a:t>
                      </a:r>
                      <a:r>
                        <a:rPr lang="ko-KR" altLang="en-US" sz="1200" b="1" dirty="0" smtClean="0"/>
                        <a:t>번 이상</a:t>
                      </a:r>
                    </a:p>
                  </a:txBody>
                  <a:tcPr marL="91436" marR="91436" marT="45745" marB="4574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603250" y="4221163"/>
          <a:ext cx="4040188" cy="1049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2893"/>
                <a:gridCol w="2197295"/>
              </a:tblGrid>
              <a:tr h="1049337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2"/>
                      </a:pPr>
                      <a:r>
                        <a:rPr lang="ko-KR" altLang="en-US" sz="1200" b="1" dirty="0" smtClean="0"/>
                        <a:t> 맥주나 소주 </a:t>
                      </a:r>
                      <a:r>
                        <a:rPr lang="ko-KR" altLang="en-US" sz="1200" b="1" dirty="0" err="1" smtClean="0"/>
                        <a:t>표준잔을</a:t>
                      </a:r>
                      <a:r>
                        <a:rPr lang="ko-KR" altLang="en-US" sz="1200" b="1" dirty="0" smtClean="0"/>
                        <a:t> 기준으로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하루에 몇 잔 마시나요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23" marR="91423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ⓞ </a:t>
                      </a:r>
                      <a:r>
                        <a:rPr lang="en-US" altLang="ko-KR" sz="1200" b="1" dirty="0" smtClean="0"/>
                        <a:t>1~2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ⓛ </a:t>
                      </a:r>
                      <a:r>
                        <a:rPr lang="en-US" altLang="ko-KR" sz="1200" b="1" dirty="0" smtClean="0"/>
                        <a:t>3~4</a:t>
                      </a:r>
                      <a:endParaRPr lang="ko-KR" altLang="en-US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② </a:t>
                      </a:r>
                      <a:r>
                        <a:rPr lang="en-US" altLang="ko-KR" sz="1200" b="1" dirty="0" smtClean="0"/>
                        <a:t>5~6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③ </a:t>
                      </a:r>
                      <a:r>
                        <a:rPr lang="en-US" altLang="ko-KR" sz="1200" b="1" dirty="0" smtClean="0"/>
                        <a:t>7~9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□ ④ </a:t>
                      </a:r>
                      <a:r>
                        <a:rPr lang="en-US" altLang="ko-KR" sz="1200" b="1" dirty="0" smtClean="0"/>
                        <a:t>10</a:t>
                      </a:r>
                      <a:endParaRPr lang="ko-KR" altLang="en-US" sz="1200" b="1" dirty="0" smtClean="0"/>
                    </a:p>
                  </a:txBody>
                  <a:tcPr marL="91423" marR="91423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603250" y="5300663"/>
          <a:ext cx="4040188" cy="1049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2893"/>
                <a:gridCol w="2197295"/>
              </a:tblGrid>
              <a:tr h="1049337"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eriod" startAt="3"/>
                      </a:pPr>
                      <a:r>
                        <a:rPr lang="ko-KR" altLang="en-US" sz="1200" b="1" dirty="0" smtClean="0"/>
                        <a:t> 표준 잔으로 한 번에 </a:t>
                      </a:r>
                      <a:r>
                        <a:rPr lang="en-US" altLang="ko-KR" sz="1200" b="1" dirty="0" smtClean="0"/>
                        <a:t>6</a:t>
                      </a:r>
                      <a:r>
                        <a:rPr lang="ko-KR" altLang="en-US" sz="1200" b="1" dirty="0" smtClean="0"/>
                        <a:t>잔 이상 폭음할 때가 있나요</a:t>
                      </a:r>
                      <a:r>
                        <a:rPr lang="en-US" altLang="ko-KR" sz="1200" b="1" dirty="0" smtClean="0"/>
                        <a:t>?</a:t>
                      </a:r>
                      <a:endParaRPr lang="ko-KR" altLang="en-US" sz="1200" b="1" dirty="0"/>
                    </a:p>
                  </a:txBody>
                  <a:tcPr marL="91423" marR="91423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□ ⓞ 전혀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□ ⓛ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달에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번 미만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□ ②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달에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번   □ ③ 매주</a:t>
                      </a:r>
                      <a:endParaRPr lang="en-US" altLang="ko-KR" sz="1200" b="1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□ ④ </a:t>
                      </a:r>
                      <a:r>
                        <a:rPr lang="en-US" altLang="ko-KR" sz="1200" b="1" dirty="0" smtClean="0"/>
                        <a:t>1</a:t>
                      </a:r>
                      <a:r>
                        <a:rPr lang="ko-KR" altLang="en-US" sz="1200" b="1" dirty="0" smtClean="0"/>
                        <a:t>주일에 몇 번 또는 거의 매일</a:t>
                      </a:r>
                    </a:p>
                  </a:txBody>
                  <a:tcPr marL="91423" marR="91423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4716463" y="3284538"/>
          <a:ext cx="3827462" cy="912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183"/>
                <a:gridCol w="2764279"/>
              </a:tblGrid>
              <a:tr h="912812"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 </a:t>
                      </a:r>
                      <a:r>
                        <a:rPr lang="ko-KR" altLang="en-US" sz="1200" b="1" dirty="0" smtClean="0"/>
                        <a:t>건강한 음주</a:t>
                      </a:r>
                      <a:endParaRPr lang="en-US" altLang="ko-KR" sz="1200" b="1" dirty="0" smtClean="0"/>
                    </a:p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(0~3</a:t>
                      </a:r>
                      <a:r>
                        <a:rPr lang="ko-KR" altLang="en-US" sz="1200" b="1" dirty="0" smtClean="0"/>
                        <a:t>점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 marL="91421" marR="91421" marT="45715" marB="4571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건강유지에 도움을 주는 주량이에요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/>
                    </a:p>
                  </a:txBody>
                  <a:tcPr marL="91421" marR="91421" marT="45715" marB="4571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4716463" y="4221163"/>
          <a:ext cx="3827462" cy="1049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183"/>
                <a:gridCol w="2764279"/>
              </a:tblGrid>
              <a:tr h="1049337"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ko-KR" altLang="en-US" sz="1200" b="1" dirty="0" smtClean="0"/>
                        <a:t>적절한 음주</a:t>
                      </a:r>
                      <a:endParaRPr lang="en-US" altLang="ko-KR" sz="1200" b="1" dirty="0" smtClean="0"/>
                    </a:p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(4~5</a:t>
                      </a:r>
                      <a:r>
                        <a:rPr lang="ko-KR" altLang="en-US" sz="1200" b="1" dirty="0" smtClean="0"/>
                        <a:t>점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- </a:t>
                      </a:r>
                      <a:r>
                        <a:rPr lang="ko-KR" altLang="en-US" sz="1200" b="1" dirty="0" smtClean="0"/>
                        <a:t>적절한 음주량이지만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과음을 할 경우 건강에 해로울 수 있어요</a:t>
                      </a:r>
                      <a:r>
                        <a:rPr lang="en-US" altLang="ko-KR" sz="1200" b="1" dirty="0" smtClean="0"/>
                        <a:t>. </a:t>
                      </a:r>
                    </a:p>
                    <a:p>
                      <a:pPr latinLnBrk="1"/>
                      <a:r>
                        <a:rPr lang="en-US" altLang="ko-KR" sz="1200" b="1" dirty="0" smtClean="0"/>
                        <a:t>- </a:t>
                      </a:r>
                      <a:r>
                        <a:rPr lang="ko-KR" altLang="en-US" sz="1200" b="1" dirty="0" smtClean="0"/>
                        <a:t>심장질환</a:t>
                      </a:r>
                      <a:r>
                        <a:rPr lang="en-US" altLang="ko-KR" sz="1200" b="1" dirty="0" smtClean="0"/>
                        <a:t>, </a:t>
                      </a:r>
                      <a:r>
                        <a:rPr lang="ko-KR" altLang="en-US" sz="1200" b="1" dirty="0" smtClean="0"/>
                        <a:t>당뇨 등 만성질환 및 만</a:t>
                      </a:r>
                      <a:r>
                        <a:rPr lang="en-US" altLang="ko-KR" sz="1200" b="1" dirty="0" smtClean="0"/>
                        <a:t>65</a:t>
                      </a:r>
                      <a:r>
                        <a:rPr lang="ko-KR" altLang="en-US" sz="1200" b="1" dirty="0" smtClean="0"/>
                        <a:t>세 이상인 사람은 </a:t>
                      </a:r>
                      <a:r>
                        <a:rPr lang="en-US" altLang="ko-KR" sz="1200" b="1" dirty="0" smtClean="0"/>
                        <a:t>4~5</a:t>
                      </a:r>
                      <a:r>
                        <a:rPr lang="ko-KR" altLang="en-US" sz="1200" b="1" dirty="0" smtClean="0"/>
                        <a:t>점인 경우에도 위험한 음주에 해당돼요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 smtClean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/>
        </p:nvGraphicFramePr>
        <p:xfrm>
          <a:off x="4716463" y="5300663"/>
          <a:ext cx="3827462" cy="1049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183"/>
                <a:gridCol w="2764279"/>
              </a:tblGrid>
              <a:tr h="1049337">
                <a:tc>
                  <a:txBody>
                    <a:bodyPr/>
                    <a:lstStyle/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ko-KR" altLang="en-US" sz="1200" b="1" dirty="0" smtClean="0"/>
                        <a:t>위험한 음주</a:t>
                      </a:r>
                      <a:endParaRPr lang="en-US" altLang="ko-KR" sz="1200" b="1" dirty="0" smtClean="0"/>
                    </a:p>
                    <a:p>
                      <a:pPr marL="0" indent="0" algn="ctr" latinLnBrk="1">
                        <a:buFont typeface="+mj-lt"/>
                        <a:buNone/>
                      </a:pPr>
                      <a:r>
                        <a:rPr lang="en-US" altLang="ko-KR" sz="1200" b="1" dirty="0" smtClean="0"/>
                        <a:t>(6</a:t>
                      </a:r>
                      <a:r>
                        <a:rPr lang="ko-KR" altLang="en-US" sz="1200" b="1" dirty="0" smtClean="0"/>
                        <a:t>점 이상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건강을 위해 알코올의 양을 줄이는</a:t>
                      </a:r>
                    </a:p>
                    <a:p>
                      <a:pPr latinLnBrk="1"/>
                      <a:r>
                        <a:rPr lang="ko-KR" altLang="en-US" sz="1200" b="1" dirty="0" smtClean="0"/>
                        <a:t>노력이 필요해요</a:t>
                      </a:r>
                      <a:r>
                        <a:rPr lang="en-US" altLang="ko-KR" sz="1200" b="1" dirty="0" smtClean="0"/>
                        <a:t>.</a:t>
                      </a:r>
                      <a:endParaRPr lang="ko-KR" altLang="en-US" sz="1200" b="1" dirty="0" smtClean="0"/>
                    </a:p>
                  </a:txBody>
                  <a:tcPr marL="91421" marR="91421" marT="45714" marB="4571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A"/>
                    </a:solidFill>
                  </a:tcPr>
                </a:tc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A3012-3871-41D1-A65F-D22C1CCA01E8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0967" name="TextBox 1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b="1">
                <a:solidFill>
                  <a:schemeClr val="bg1"/>
                </a:solidFill>
                <a:ea typeface="맑은 고딕" pitchFamily="50" charset="-127"/>
              </a:rPr>
              <a:t>고지혈증</a:t>
            </a:r>
          </a:p>
        </p:txBody>
      </p:sp>
      <p:sp>
        <p:nvSpPr>
          <p:cNvPr id="27" name="타원 26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39863" y="2968625"/>
            <a:ext cx="142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과일과 채소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4005064"/>
            <a:ext cx="2519968" cy="207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8582" y="4005064"/>
            <a:ext cx="2494651" cy="207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30220" y="4005724"/>
            <a:ext cx="2519968" cy="207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타원 35"/>
          <p:cNvSpPr/>
          <p:nvPr/>
        </p:nvSpPr>
        <p:spPr>
          <a:xfrm>
            <a:off x="370790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05275" y="2968625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유산소 운동</a:t>
            </a:r>
          </a:p>
        </p:txBody>
      </p:sp>
      <p:sp>
        <p:nvSpPr>
          <p:cNvPr id="38" name="타원 37"/>
          <p:cNvSpPr/>
          <p:nvPr/>
        </p:nvSpPr>
        <p:spPr>
          <a:xfrm>
            <a:off x="662505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21513" y="29686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금연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핵심요소</a:t>
            </a:r>
          </a:p>
        </p:txBody>
      </p:sp>
      <p:sp>
        <p:nvSpPr>
          <p:cNvPr id="18" name="직사각형 17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8ED12-2BD3-498D-9CF3-B15549A3E053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tx1"/>
                </a:solidFill>
              </a:rPr>
              <a:t>고지혈증은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만병의 원인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2135188"/>
            <a:ext cx="6767512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혈중 콜레스테롤 농도가 높으면 동맥경화증이 촉진된다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협심증이나 심근경색 등 심장질환이 발생하여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돌연사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위험이 높다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45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세 이상 남성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55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세 이상 여성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조기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폐경된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여성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가족력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흡연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고혈압은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고지혈증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발병 가능성이 높다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1992" name="TextBox 2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b="1">
                <a:solidFill>
                  <a:schemeClr val="bg1"/>
                </a:solidFill>
                <a:ea typeface="맑은 고딕" pitchFamily="50" charset="-127"/>
              </a:rPr>
              <a:t>고지혈증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95668" y="3403938"/>
            <a:ext cx="2478348" cy="295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5D40E-6161-49A6-B868-8C7429A7F83F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0113" y="2255838"/>
            <a:ext cx="67675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저지방 저칼로리 식사를 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비만을 치료하여 표준 체중을 유지한다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규칙적이고 적절한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유산소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운동을 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고지혈증의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원인이 되는 당뇨병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갑상선기능저하증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신부전증을 치료한다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의사가 처방한 약을 꾸준히 복용한다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3013" name="TextBox 2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b="1">
                <a:solidFill>
                  <a:schemeClr val="bg1"/>
                </a:solidFill>
                <a:ea typeface="맑은 고딕" pitchFamily="50" charset="-127"/>
              </a:rPr>
              <a:t>고지혈증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tx1"/>
                </a:solidFill>
              </a:rPr>
              <a:t>고지혈증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예방 방법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95668" y="3403938"/>
            <a:ext cx="2478348" cy="295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70979-4C7D-4B68-B180-CFC07A166072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당뇨병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104360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39863" y="2968625"/>
            <a:ext cx="142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과일과 채소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932" y="4005064"/>
            <a:ext cx="2493239" cy="207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8582" y="4019826"/>
            <a:ext cx="2494651" cy="204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30220" y="4007727"/>
            <a:ext cx="2519968" cy="206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타원 31"/>
          <p:cNvSpPr/>
          <p:nvPr/>
        </p:nvSpPr>
        <p:spPr>
          <a:xfrm>
            <a:off x="3707904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05275" y="2968625"/>
            <a:ext cx="142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유산소 운동</a:t>
            </a:r>
          </a:p>
        </p:txBody>
      </p:sp>
      <p:sp>
        <p:nvSpPr>
          <p:cNvPr id="34" name="타원 33"/>
          <p:cNvSpPr/>
          <p:nvPr/>
        </p:nvSpPr>
        <p:spPr>
          <a:xfrm>
            <a:off x="6516216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13563" y="2968625"/>
            <a:ext cx="1331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ea typeface="맑은 고딕" pitchFamily="50" charset="-127"/>
              </a:rPr>
              <a:t>금연 </a:t>
            </a:r>
            <a:r>
              <a:rPr kumimoji="0" lang="en-US" altLang="ko-KR" b="1">
                <a:ea typeface="맑은 고딕" pitchFamily="50" charset="-127"/>
              </a:rPr>
              <a:t>· </a:t>
            </a:r>
            <a:r>
              <a:rPr kumimoji="0" lang="ko-KR" altLang="en-US" b="1">
                <a:ea typeface="맑은 고딕" pitchFamily="50" charset="-127"/>
              </a:rPr>
              <a:t>금주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핵심요소</a:t>
            </a:r>
          </a:p>
        </p:txBody>
      </p:sp>
      <p:sp>
        <p:nvSpPr>
          <p:cNvPr id="21" name="직사각형 20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BEBE0-5F71-4158-8592-57D4060E738A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당뇨병은 만병의 원인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049463"/>
            <a:ext cx="75596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우리 몸에서 탄수화물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지방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단백질의 처리과정에 이상이 생기는 흔한 병이다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 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주로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40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세 이후에 나타나며 대개 환자가 비만이다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피로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잦은 소변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심한 갈증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체중감소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시력감퇴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잦은 감염과 상처가 잘 아물지 않는다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눈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콩팥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신경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심혈관계 및 발에 합병증이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나타난다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당뇨병을 앓고 있다면 정기적으로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의사의 진료를 받아야 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당뇨병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3610335"/>
            <a:ext cx="2952328" cy="241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77A74-DBA3-4114-94A2-91F4F1B51D18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13" y="2060575"/>
            <a:ext cx="6048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식사를 거르거나 늦게 먹거나 식사량을 바꾸지 않는다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의사와 상의 없이 운동량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먹는 알약 또는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인슐린 주사량을 바꾸지 않는다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사탕이나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카라멜을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갖고 다니며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당뇨병 환자임을 알리는 명찰을 휴대한다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급할 땐 당분이 들어있는 음식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(10g),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오렌지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쥬스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1/2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컵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사과쥬스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1/3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컵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</a:t>
            </a:r>
            <a:r>
              <a:rPr kumimoji="0"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포도쥬스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1/4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컵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설탕 작은 숟갈로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2</a:t>
            </a:r>
            <a:r>
              <a:rPr kumimoji="0"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번 먹는다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6085" name="TextBox 20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근로자의 안전보건 </a:t>
            </a:r>
            <a:r>
              <a:rPr kumimoji="0" lang="en-US" altLang="ko-KR" sz="2000" b="1">
                <a:solidFill>
                  <a:schemeClr val="bg1"/>
                </a:solidFill>
                <a:ea typeface="맑은 고딕" pitchFamily="50" charset="-127"/>
              </a:rPr>
              <a:t>_ </a:t>
            </a:r>
            <a:r>
              <a:rPr kumimoji="0" lang="ko-KR" altLang="en-US" sz="2000" b="1">
                <a:solidFill>
                  <a:schemeClr val="bg1"/>
                </a:solidFill>
                <a:ea typeface="맑은 고딕" pitchFamily="50" charset="-127"/>
              </a:rPr>
              <a:t>당뇨병</a:t>
            </a:r>
            <a:endParaRPr kumimoji="0" lang="ko-KR" altLang="en-US" b="1"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3610335"/>
            <a:ext cx="2952328" cy="241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모서리가 둥근 직사각형 17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tx1"/>
                </a:solidFill>
              </a:rPr>
              <a:t>저혈당으로부터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 나를 지키자</a:t>
            </a:r>
          </a:p>
        </p:txBody>
      </p:sp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7744-A21C-44E3-8F04-2067BDA82868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881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감사합니다</a:t>
            </a:r>
          </a:p>
        </p:txBody>
      </p:sp>
      <p:pic>
        <p:nvPicPr>
          <p:cNvPr id="47107" name="그림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573463"/>
            <a:ext cx="138906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3573463"/>
            <a:ext cx="13795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그림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6092825"/>
            <a:ext cx="13382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그림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413" y="274638"/>
            <a:ext cx="6794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6817E-6 L -0.0125 0.0927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3717032"/>
            <a:ext cx="3206730" cy="235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도로교통사고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2033588"/>
            <a:ext cx="69119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무리하게 도로에 들어가 작업하지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심야ㆍ새벽작업 시에는 빛 반사 테이프가 부착된 작업복을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도로변에서 작업할 때에는 차량확인을 위해 차량의 진행방향과 반대로 마주보며 작업한다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차도를 건너거나 이동할 때에는 주변을 반드시                             확인 후 이동한다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3321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-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가로 청소</a:t>
            </a:r>
          </a:p>
        </p:txBody>
      </p:sp>
      <p:sp>
        <p:nvSpPr>
          <p:cNvPr id="13" name="직사각형 12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F7EE-2D8C-47DE-A817-A379042EC09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060575"/>
            <a:ext cx="72009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시작 전ㆍ후 스트레칭을 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무거운 폐기물은 혼자 들지 않고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2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인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1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조로 운반한다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중량물 취급 시 발은 어깨넓이로 벌리고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무릎을       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                      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굽히고 허리를 편 상태에서 다리 힘을 사용한다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endParaRPr kumimoji="0" lang="en-US" altLang="ko-KR" sz="1600" b="1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4341" name="TextBox 3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-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가로 청소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 err="1">
                <a:solidFill>
                  <a:schemeClr val="tx1"/>
                </a:solidFill>
              </a:rPr>
              <a:t>근골격계질환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2" name="그림 11" descr="2인1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643314"/>
            <a:ext cx="2870026" cy="235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7FACC-C1B7-4520-AADC-0B45705F0D95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2348880"/>
            <a:ext cx="8352928" cy="3960440"/>
          </a:xfrm>
          <a:prstGeom prst="roundRect">
            <a:avLst>
              <a:gd name="adj" fmla="val 7083"/>
            </a:avLst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50310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46188" y="296862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넘어짐</a:t>
            </a:r>
          </a:p>
        </p:txBody>
      </p:sp>
      <p:sp>
        <p:nvSpPr>
          <p:cNvPr id="32" name="타원 31"/>
          <p:cNvSpPr/>
          <p:nvPr/>
        </p:nvSpPr>
        <p:spPr>
          <a:xfrm>
            <a:off x="344132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38575" y="2968625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떨어짐</a:t>
            </a:r>
          </a:p>
        </p:txBody>
      </p:sp>
      <p:sp>
        <p:nvSpPr>
          <p:cNvPr id="34" name="타원 33"/>
          <p:cNvSpPr/>
          <p:nvPr/>
        </p:nvSpPr>
        <p:spPr>
          <a:xfrm>
            <a:off x="6084168" y="2996952"/>
            <a:ext cx="305695" cy="30569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81763" y="2968625"/>
            <a:ext cx="125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베임</a:t>
            </a:r>
            <a:r>
              <a:rPr kumimoji="0" lang="en-US" altLang="ko-KR" b="1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0" lang="ko-KR" altLang="en-US" b="1">
                <a:solidFill>
                  <a:srgbClr val="000000"/>
                </a:solidFill>
                <a:ea typeface="맑은 고딕" pitchFamily="50" charset="-127"/>
              </a:rPr>
              <a:t>찔림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1373624"/>
            <a:ext cx="3177183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주요 위험 요인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649019"/>
            <a:ext cx="2464995" cy="181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247" y="3583553"/>
            <a:ext cx="2609604" cy="192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83740" y="3573016"/>
            <a:ext cx="2665423" cy="196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직사각형 36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1188" y="5516563"/>
            <a:ext cx="23764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경계석</a:t>
            </a:r>
            <a:r>
              <a:rPr kumimoji="0" lang="en-US" altLang="ko-KR" sz="130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돌부리 등에 걸려</a:t>
            </a:r>
            <a:endParaRPr kumimoji="0" lang="en-US" altLang="ko-KR" sz="13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넘어짐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6600" y="5516563"/>
            <a:ext cx="23749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청소차량의 적재함에 올라가 폐기물을 적재하던 중</a:t>
            </a:r>
            <a:endParaRPr kumimoji="0" lang="en-US" altLang="ko-KR" sz="13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바닥으로 떨어짐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11863" y="5516563"/>
            <a:ext cx="23764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쓰레기봉투에 담겨 있던</a:t>
            </a:r>
            <a:endParaRPr kumimoji="0" lang="en-US" altLang="ko-KR" sz="13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유리조각</a:t>
            </a:r>
            <a:r>
              <a:rPr kumimoji="0" lang="en-US" altLang="ko-KR" sz="130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이쑤시개 등에</a:t>
            </a:r>
            <a:endParaRPr kumimoji="0" lang="en-US" altLang="ko-KR" sz="1300">
              <a:solidFill>
                <a:srgbClr val="000000"/>
              </a:solidFill>
              <a:ea typeface="맑은 고딕" pitchFamily="50" charset="-127"/>
            </a:endParaRPr>
          </a:p>
          <a:p>
            <a:r>
              <a:rPr kumimoji="0" lang="ko-KR" altLang="en-US" sz="1300">
                <a:solidFill>
                  <a:srgbClr val="000000"/>
                </a:solidFill>
                <a:ea typeface="맑은 고딕" pitchFamily="50" charset="-127"/>
              </a:rPr>
              <a:t>베이거나 찔림</a:t>
            </a: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889DC-A4FC-4A13-8D50-AAA5CF8DA51D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133600"/>
            <a:ext cx="77089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돌부리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경계석 및 빙판 등의 장해물을 확인하며 이동한다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사다리는 미끄럼 방지조치하고 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2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인이 함께 작업한다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헤드램프 등 간이용 조명기구를 휴대한다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중량물은 무리하게 혼자 들지 않고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동료와 함께                                      작업한다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미끄럼방지용 안전화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안전모 등 개인보호구를                                        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6389" name="TextBox 31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넘어짐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" name="그림 1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357562"/>
            <a:ext cx="2690075" cy="197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6084888" y="5467350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ea typeface="맑은 고딕" pitchFamily="50" charset="-127"/>
              </a:rPr>
              <a:t>어두울 땐 헤드램프 착용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B2E94-5843-4440-88D2-481D60706598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떨어짐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7632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적재함에 과도한 양의 적재를 금한다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작업 전 로프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덮개 등의 설비 상태를 점검한다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적재함에 작업자가 탑승한 상태로 운행하는 것을 금한다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7416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7056" y="3717033"/>
            <a:ext cx="3056910" cy="225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F4BEE-6734-4EE7-A34C-615C4B688414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04025" y="115888"/>
            <a:ext cx="1512888" cy="433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373624"/>
            <a:ext cx="4824536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안전행동요령 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&lt;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베임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, </a:t>
            </a:r>
            <a:r>
              <a:rPr kumimoji="0" lang="ko-KR" altLang="en-US" sz="2400" b="1" dirty="0">
                <a:solidFill>
                  <a:schemeClr val="tx1"/>
                </a:solidFill>
              </a:rPr>
              <a:t>찔림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&gt;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66960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쓰레기 봉투 안에 유리조각 등 날카로운 폐기물이 있는 지 확인한다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베임방지용 장갑과 긴팔의 작업복을 착용하고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반팔 작업복일 경우에는 토시를 착용한다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</a:pPr>
            <a:r>
              <a:rPr kumimoji="0" lang="ko-KR" altLang="en-US" sz="1600" b="1">
                <a:solidFill>
                  <a:srgbClr val="404040"/>
                </a:solidFill>
                <a:ea typeface="맑은 고딕" pitchFamily="50" charset="-127"/>
              </a:rPr>
              <a:t>재활용 폐기물을 던지거나 떨어뜨리는 등의 행동으로 폐기물을 파손시키지 않는다</a:t>
            </a:r>
            <a:r>
              <a:rPr kumimoji="0" lang="en-US" altLang="ko-KR" sz="1600" b="1">
                <a:solidFill>
                  <a:srgbClr val="404040"/>
                </a:solidFill>
                <a:ea typeface="맑은 고딕" pitchFamily="50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476250"/>
            <a:ext cx="9144000" cy="5048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8440" name="TextBox 35"/>
          <p:cNvSpPr txBox="1">
            <a:spLocks noChangeArrowheads="1"/>
          </p:cNvSpPr>
          <p:nvPr/>
        </p:nvSpPr>
        <p:spPr bwMode="auto">
          <a:xfrm>
            <a:off x="468313" y="54451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환경 미화원 </a:t>
            </a:r>
            <a:r>
              <a:rPr kumimoji="0" lang="en-US" altLang="ko-KR" sz="2000" b="1">
                <a:solidFill>
                  <a:srgbClr val="FFFFFF"/>
                </a:solidFill>
                <a:ea typeface="맑은 고딕" pitchFamily="50" charset="-127"/>
              </a:rPr>
              <a:t>– </a:t>
            </a:r>
            <a:r>
              <a:rPr kumimoji="0" lang="ko-KR" altLang="en-US" sz="2000" b="1">
                <a:solidFill>
                  <a:srgbClr val="FFFFFF"/>
                </a:solidFill>
                <a:ea typeface="맑은 고딕" pitchFamily="50" charset="-127"/>
              </a:rPr>
              <a:t>폐기물 상 하차</a:t>
            </a:r>
          </a:p>
        </p:txBody>
      </p:sp>
      <p:sp>
        <p:nvSpPr>
          <p:cNvPr id="16" name="직사각형 15"/>
          <p:cNvSpPr/>
          <p:nvPr/>
        </p:nvSpPr>
        <p:spPr>
          <a:xfrm flipV="1">
            <a:off x="0" y="6742113"/>
            <a:ext cx="9144000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E555-C213-4D36-BF41-92D24859FDCF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2193</Words>
  <Application>Microsoft Office PowerPoint</Application>
  <PresentationFormat>화면 슬라이드 쇼(4:3)</PresentationFormat>
  <Paragraphs>496</Paragraphs>
  <Slides>37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홈에디션</dc:creator>
  <cp:lastModifiedBy>hp</cp:lastModifiedBy>
  <cp:revision>147</cp:revision>
  <dcterms:created xsi:type="dcterms:W3CDTF">2012-05-24T04:44:41Z</dcterms:created>
  <dcterms:modified xsi:type="dcterms:W3CDTF">2013-11-05T05:16:07Z</dcterms:modified>
</cp:coreProperties>
</file>